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5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77" r:id="rId16"/>
    <p:sldId id="269" r:id="rId17"/>
    <p:sldId id="270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85" d="100"/>
          <a:sy n="85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DA5F-5B1D-9B44-A1B8-8E497B90C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0A370-1B0D-D14A-BD11-DE82A4437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66F56-2592-514C-A1A1-D1267C03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C225-48D3-5E49-A7EF-CEB1D8B2F5D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C7209-2CD9-1E41-8700-2DA408AE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CD30B-96B6-ED4A-A736-ED24406B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591-2A81-384A-A42F-D289A458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25FD-24C0-CB40-9750-2D6138C1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BB3C4-0BD0-C84B-A931-0790ED4D7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5A0FD-AA57-774E-8FEA-2CE4E602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C225-48D3-5E49-A7EF-CEB1D8B2F5D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A2B98-0A51-2543-83F1-E5E99425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CD6F6-EEF3-BF43-ADFB-E16E173E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591-2A81-384A-A42F-D289A458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8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E560A3-AA50-2C44-B37A-C76FF8639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F51B2-9575-AD40-B70B-2005A0C69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91447-64EC-244E-93D4-FB81DB49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C225-48D3-5E49-A7EF-CEB1D8B2F5D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7DAB-7E59-A645-BAE8-D4838C43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6D15D-3D1E-9841-BCEA-6392B4E3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591-2A81-384A-A42F-D289A458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43768-3133-C941-B257-81D54D10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FD740-B599-214C-854E-37D158AD3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C8805-1C55-C74B-B1F8-4DC1315C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C225-48D3-5E49-A7EF-CEB1D8B2F5D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88DE1-F8E3-8648-9FA9-CD0AE8FB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3F18-7926-9E49-93CA-01A98C05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591-2A81-384A-A42F-D289A458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1F6C-F91D-C147-82DF-060F8295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8B11B-A3DB-D349-BBAA-7723AED7E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DE1F8-CFFD-2648-8951-A23F223C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C225-48D3-5E49-A7EF-CEB1D8B2F5D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20771-C6EA-C249-9404-CCF406B9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59E92-B45E-D640-BCD5-B4548AA1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591-2A81-384A-A42F-D289A458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245D-68B0-A348-B1EF-50544B15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368DF-B18A-2D47-A5D7-FE9044A22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30689-9451-A14D-A34D-D4995B17D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1CFC0-9F54-554D-9901-3F997993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C225-48D3-5E49-A7EF-CEB1D8B2F5D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AF0CD-DEBD-8349-9598-67DD400E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F8830-447F-7F4E-9033-3A18F322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591-2A81-384A-A42F-D289A458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4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0C6C4-CE2C-8945-9AB5-776B72B2F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EFEF-366A-0B40-AC6F-79C99E663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7A40B-F8B6-3D47-BA87-04D58C0C5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F38BD-14EE-8841-B829-0CDA58C70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19FA96-82DD-AF49-B87C-6206968EE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74C0A9-DF15-CB4D-B93A-9303355E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C225-48D3-5E49-A7EF-CEB1D8B2F5D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C73AD3-1D44-0243-B5CB-4615B5BE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5DFE2-8674-4A49-8A58-FAE56BA0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591-2A81-384A-A42F-D289A458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7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9A3D-F9FF-214E-ABE2-C3C470AA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348A8-A727-294D-B943-C8CA445C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C225-48D3-5E49-A7EF-CEB1D8B2F5D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CD817-93F5-C247-B523-517C9BA8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C8C85-44AF-3743-BE91-5E58B4E9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591-2A81-384A-A42F-D289A458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7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A4751-9EBA-0A44-9130-628C6147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C225-48D3-5E49-A7EF-CEB1D8B2F5D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C3FB9-4FCF-9242-AC28-24E46B09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FDBA6-F5AF-244A-83FC-27644A9C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591-2A81-384A-A42F-D289A458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9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C2AF-CC49-1A4A-9A6B-3A75C706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1781-66EE-D249-9F07-E7A4B7553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92185-9644-BF4E-BF09-7FC6D4FBC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B2995-D257-184A-84A5-6C2D2C22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C225-48D3-5E49-A7EF-CEB1D8B2F5D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7AABD-F4A1-C145-8AF4-822BC237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C50DE-8683-7A42-B1F7-D10E7304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591-2A81-384A-A42F-D289A458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2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9343-E3F8-A242-88DF-ACEB2F5A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EE063A-9E89-9142-AF6C-08C4AEFE5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87254-4193-2F41-8B32-E315A5BCB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D53A2-43A8-A740-A434-AE2E2221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C225-48D3-5E49-A7EF-CEB1D8B2F5D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951EC-1E98-2D44-A6EA-B884B8A6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B7DBE-ED28-9F4A-A453-A31F8981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F591-2A81-384A-A42F-D289A458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4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FE2FCC-F46E-5242-BBBA-CE85C1B4C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1C845-BC52-1646-AC16-E274A8F6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CC5B3-E8F2-D64A-B425-8359CB199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C225-48D3-5E49-A7EF-CEB1D8B2F5D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ADAA1-1069-784F-83F3-8A6E043FB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7369-827C-CA4E-8E4E-7B288EEF5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EF591-2A81-384A-A42F-D289A458C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8AA4A7-2BB4-7842-9945-AFC5A537D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625A0F2-62FC-D641-859A-5241C47DBC26}"/>
              </a:ext>
            </a:extLst>
          </p:cNvPr>
          <p:cNvSpPr txBox="1">
            <a:spLocks/>
          </p:cNvSpPr>
          <p:nvPr/>
        </p:nvSpPr>
        <p:spPr>
          <a:xfrm>
            <a:off x="1524000" y="5407742"/>
            <a:ext cx="9144000" cy="145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chivo Black" panose="020B0A03020202020B04" pitchFamily="34" charset="77"/>
              </a:rPr>
              <a:t>STRATEGIC OVERVIEW</a:t>
            </a:r>
          </a:p>
          <a:p>
            <a:r>
              <a:rPr lang="en-US" dirty="0">
                <a:solidFill>
                  <a:schemeClr val="bg1"/>
                </a:solidFill>
                <a:latin typeface="Calibre" panose="020B0503030202060203" pitchFamily="34" charset="77"/>
              </a:rPr>
              <a:t>February 2020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A59924-A466-3048-AB7B-53F664F2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6947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chivo Black" panose="020B0503020202020B04" pitchFamily="34" charset="77"/>
              </a:rPr>
              <a:t>Leadership Scan </a:t>
            </a:r>
            <a:br>
              <a:rPr lang="en-US" sz="5400" b="1" dirty="0">
                <a:solidFill>
                  <a:schemeClr val="bg1"/>
                </a:solidFill>
                <a:latin typeface="Archivo Black" panose="020B0503020202020B04" pitchFamily="34" charset="77"/>
              </a:rPr>
            </a:br>
            <a:r>
              <a:rPr lang="en-US" sz="5400" b="1" dirty="0">
                <a:solidFill>
                  <a:schemeClr val="bg1"/>
                </a:solidFill>
                <a:latin typeface="Archivo Black" panose="020B0503020202020B04" pitchFamily="34" charset="77"/>
              </a:rPr>
              <a:t>and Gap Analysis</a:t>
            </a:r>
            <a:endParaRPr lang="en-AU" sz="5400" b="1" dirty="0">
              <a:solidFill>
                <a:schemeClr val="bg1"/>
              </a:solidFill>
              <a:latin typeface="Archivo Black" panose="020B0503020202020B04" pitchFamily="34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C14C953-43F0-004E-9FC8-6ACD4E43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6622"/>
            <a:ext cx="9144000" cy="1655762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Agency Activity and Best Practice</a:t>
            </a:r>
            <a:endParaRPr lang="en-A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4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8AA4A7-2BB4-7842-9945-AFC5A537D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625A0F2-62FC-D641-859A-5241C47DBC26}"/>
              </a:ext>
            </a:extLst>
          </p:cNvPr>
          <p:cNvSpPr txBox="1">
            <a:spLocks/>
          </p:cNvSpPr>
          <p:nvPr/>
        </p:nvSpPr>
        <p:spPr>
          <a:xfrm>
            <a:off x="1524000" y="5407742"/>
            <a:ext cx="9144000" cy="145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chivo Black" panose="020B0A03020202020B04" pitchFamily="34" charset="77"/>
              </a:rPr>
              <a:t>STRATEGIC OVERVIEW</a:t>
            </a:r>
          </a:p>
          <a:p>
            <a:r>
              <a:rPr lang="en-US" dirty="0">
                <a:solidFill>
                  <a:schemeClr val="bg1"/>
                </a:solidFill>
                <a:latin typeface="Calibre" panose="020B0503030202060203" pitchFamily="34" charset="77"/>
              </a:rPr>
              <a:t>February 2020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A59924-A466-3048-AB7B-53F664F2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6947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chivo Black" panose="020B0503020202020B04" pitchFamily="34" charset="77"/>
              </a:rPr>
              <a:t>Agency Activities</a:t>
            </a:r>
            <a:endParaRPr lang="en-AU" sz="5400" b="1" dirty="0">
              <a:solidFill>
                <a:schemeClr val="bg1"/>
              </a:solidFill>
              <a:latin typeface="Archivo Black" panose="020B0503020202020B04" pitchFamily="34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C14C953-43F0-004E-9FC8-6ACD4E43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6622"/>
            <a:ext cx="9144000" cy="1655762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6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50798-55F6-2348-B82F-6C61713D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5BFA0-5009-D445-BE7B-179DCD22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92"/>
            <a:ext cx="10888362" cy="14457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chivo Black" panose="020B0503020202020B04" pitchFamily="34" charset="77"/>
              </a:rPr>
              <a:t>Questions asked: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605B-E865-844E-B4F8-3C952F81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649"/>
            <a:ext cx="10515600" cy="4076314"/>
          </a:xfrm>
        </p:spPr>
        <p:txBody>
          <a:bodyPr>
            <a:normAutofit/>
          </a:bodyPr>
          <a:lstStyle/>
          <a:p>
            <a:r>
              <a:rPr lang="en-US" sz="3200" dirty="0"/>
              <a:t>Recruitment</a:t>
            </a:r>
          </a:p>
          <a:p>
            <a:r>
              <a:rPr lang="en-US" sz="3200" dirty="0"/>
              <a:t>Promotion</a:t>
            </a:r>
          </a:p>
          <a:p>
            <a:r>
              <a:rPr lang="en-US" sz="3200" dirty="0"/>
              <a:t>Professional Development (PD)</a:t>
            </a:r>
          </a:p>
          <a:p>
            <a:r>
              <a:rPr lang="en-US" sz="3200" dirty="0"/>
              <a:t>Support</a:t>
            </a:r>
          </a:p>
          <a:p>
            <a:r>
              <a:rPr lang="en-US" sz="3200" dirty="0"/>
              <a:t>Measuring and evaluating leadership</a:t>
            </a:r>
          </a:p>
          <a:p>
            <a:r>
              <a:rPr lang="en-US" sz="3200" dirty="0"/>
              <a:t>Reward and recognition</a:t>
            </a:r>
          </a:p>
        </p:txBody>
      </p:sp>
    </p:spTree>
    <p:extLst>
      <p:ext uri="{BB962C8B-B14F-4D97-AF65-F5344CB8AC3E}">
        <p14:creationId xmlns:p14="http://schemas.microsoft.com/office/powerpoint/2010/main" val="42741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50798-55F6-2348-B82F-6C61713D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5BFA0-5009-D445-BE7B-179DCD22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92"/>
            <a:ext cx="10888362" cy="14457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chivo Black" panose="020B0503020202020B04" pitchFamily="34" charset="77"/>
              </a:rPr>
              <a:t>Professional Development and support for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605B-E865-844E-B4F8-3C952F81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649"/>
            <a:ext cx="10515600" cy="4076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Lots of activity in this space</a:t>
            </a:r>
          </a:p>
          <a:p>
            <a:pPr marL="0" indent="0">
              <a:buNone/>
            </a:pPr>
            <a:r>
              <a:rPr lang="en-US" sz="3200" dirty="0"/>
              <a:t>Training is the dominant activity</a:t>
            </a:r>
          </a:p>
          <a:p>
            <a:pPr marL="0" indent="0">
              <a:buNone/>
            </a:pPr>
            <a:r>
              <a:rPr lang="en-US" sz="3200" dirty="0"/>
              <a:t>Evidence - training doesn’t lead to change in culture and </a:t>
            </a:r>
            <a:r>
              <a:rPr lang="en-US" sz="3200" dirty="0" err="1"/>
              <a:t>behaviour</a:t>
            </a:r>
            <a:endParaRPr lang="en-US" sz="3200" dirty="0"/>
          </a:p>
          <a:p>
            <a:pPr marL="0" indent="0">
              <a:buNone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1209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50798-55F6-2348-B82F-6C61713D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5BFA0-5009-D445-BE7B-179DCD22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92"/>
            <a:ext cx="10888362" cy="14457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chivo Black" panose="020B0503020202020B04" pitchFamily="34" charset="77"/>
              </a:rPr>
              <a:t>Selection and 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605B-E865-844E-B4F8-3C952F81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649"/>
            <a:ext cx="10515600" cy="4076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Job ads and interviews - crafted to attract people focused leaders</a:t>
            </a:r>
          </a:p>
          <a:p>
            <a:pPr marL="0" indent="0">
              <a:buNone/>
            </a:pPr>
            <a:r>
              <a:rPr lang="en-US" sz="3200" dirty="0"/>
              <a:t>Leaders tend to be selected for technical and operational skills</a:t>
            </a:r>
          </a:p>
          <a:p>
            <a:pPr marL="0" indent="0">
              <a:buNone/>
            </a:pPr>
            <a:r>
              <a:rPr lang="en-US" sz="3200" dirty="0"/>
              <a:t>Evidence: better to avoid (than train) a bad leader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9307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50798-55F6-2348-B82F-6C61713D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5BFA0-5009-D445-BE7B-179DCD22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92"/>
            <a:ext cx="10888362" cy="14457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chivo Black" panose="020B0503020202020B04" pitchFamily="34" charset="77"/>
              </a:rPr>
              <a:t>Measuring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605B-E865-844E-B4F8-3C952F81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649"/>
            <a:ext cx="10515600" cy="4076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Methods and Tools: metrics, performance reviews, 360s, unit health</a:t>
            </a:r>
          </a:p>
          <a:p>
            <a:pPr marL="0" indent="0">
              <a:buNone/>
            </a:pPr>
            <a:r>
              <a:rPr lang="en-US" sz="3200" dirty="0"/>
              <a:t>Do these tools and methods really measure good leadership? </a:t>
            </a:r>
          </a:p>
          <a:p>
            <a:pPr marL="0" indent="0">
              <a:buNone/>
            </a:pPr>
            <a:r>
              <a:rPr lang="en-US" sz="3200" dirty="0"/>
              <a:t>Important because linked to recognition and reward system – key part of agency culture</a:t>
            </a:r>
          </a:p>
        </p:txBody>
      </p:sp>
    </p:spTree>
    <p:extLst>
      <p:ext uri="{BB962C8B-B14F-4D97-AF65-F5344CB8AC3E}">
        <p14:creationId xmlns:p14="http://schemas.microsoft.com/office/powerpoint/2010/main" val="1244161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8AA4A7-2BB4-7842-9945-AFC5A537D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625A0F2-62FC-D641-859A-5241C47DBC26}"/>
              </a:ext>
            </a:extLst>
          </p:cNvPr>
          <p:cNvSpPr txBox="1">
            <a:spLocks/>
          </p:cNvSpPr>
          <p:nvPr/>
        </p:nvSpPr>
        <p:spPr>
          <a:xfrm>
            <a:off x="1524000" y="5407742"/>
            <a:ext cx="9144000" cy="145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chivo Black" panose="020B0A03020202020B04" pitchFamily="34" charset="77"/>
              </a:rPr>
              <a:t>STRATEGIC OVERVIEW</a:t>
            </a:r>
          </a:p>
          <a:p>
            <a:r>
              <a:rPr lang="en-US" dirty="0">
                <a:solidFill>
                  <a:schemeClr val="bg1"/>
                </a:solidFill>
                <a:latin typeface="Calibre" panose="020B0503030202060203" pitchFamily="34" charset="77"/>
              </a:rPr>
              <a:t>February 2020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A59924-A466-3048-AB7B-53F664F2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6947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chivo Black" panose="020B0503020202020B04" pitchFamily="34" charset="77"/>
              </a:rPr>
              <a:t>Gaps </a:t>
            </a:r>
            <a:endParaRPr lang="en-AU" sz="5400" b="1" dirty="0">
              <a:solidFill>
                <a:schemeClr val="bg1"/>
              </a:solidFill>
              <a:latin typeface="Archivo Black" panose="020B0503020202020B04" pitchFamily="34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C14C953-43F0-004E-9FC8-6ACD4E43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662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Between best and agency practice</a:t>
            </a:r>
          </a:p>
          <a:p>
            <a:r>
              <a:rPr lang="en-US" sz="3200" dirty="0">
                <a:solidFill>
                  <a:schemeClr val="bg1"/>
                </a:solidFill>
              </a:rPr>
              <a:t>From conversations with you</a:t>
            </a:r>
          </a:p>
        </p:txBody>
      </p:sp>
    </p:spTree>
    <p:extLst>
      <p:ext uri="{BB962C8B-B14F-4D97-AF65-F5344CB8AC3E}">
        <p14:creationId xmlns:p14="http://schemas.microsoft.com/office/powerpoint/2010/main" val="1932412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50798-55F6-2348-B82F-6C61713D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5BFA0-5009-D445-BE7B-179DCD22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92"/>
            <a:ext cx="10888362" cy="14457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chivo Black" panose="020B0503020202020B04" pitchFamily="34" charset="77"/>
              </a:rPr>
              <a:t>Between best and agency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605B-E865-844E-B4F8-3C952F81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649"/>
            <a:ext cx="10515600" cy="407631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Over emphasis on training and EAP providers – other ways to support?</a:t>
            </a:r>
          </a:p>
          <a:p>
            <a:r>
              <a:rPr lang="en-US" sz="3200" dirty="0"/>
              <a:t>Selecting - leaders for their potential to lead for wellbeing</a:t>
            </a:r>
          </a:p>
          <a:p>
            <a:r>
              <a:rPr lang="en-US" sz="3200" dirty="0"/>
              <a:t>Promotion - processes that </a:t>
            </a:r>
            <a:r>
              <a:rPr lang="en-US" sz="3200" dirty="0" err="1"/>
              <a:t>recognise</a:t>
            </a:r>
            <a:r>
              <a:rPr lang="en-US" sz="3200" dirty="0"/>
              <a:t> leadership for mental health</a:t>
            </a:r>
          </a:p>
          <a:p>
            <a:r>
              <a:rPr lang="en-US" sz="3200" dirty="0"/>
              <a:t>Reward – incentive system or award scheme</a:t>
            </a:r>
          </a:p>
          <a:p>
            <a:r>
              <a:rPr lang="en-US" sz="3200" dirty="0"/>
              <a:t>Spotting and nurturing – natural born leaders</a:t>
            </a:r>
          </a:p>
          <a:p>
            <a:r>
              <a:rPr lang="en-US" sz="3200" dirty="0"/>
              <a:t>Measuring – reliable and valid indices and tools for capturing authentic leadership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1598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50798-55F6-2348-B82F-6C61713D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9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5BFA0-5009-D445-BE7B-179DCD22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92"/>
            <a:ext cx="10888362" cy="14457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chivo Black" panose="020B0503020202020B04" pitchFamily="34" charset="77"/>
              </a:rPr>
              <a:t>From our conversations (agency input)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605B-E865-844E-B4F8-3C952F81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649"/>
            <a:ext cx="10515600" cy="4076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Leading teams after critical incidents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Obstacles for doing the right thing:</a:t>
            </a:r>
          </a:p>
          <a:p>
            <a:r>
              <a:rPr lang="en-US" sz="3200" dirty="0"/>
              <a:t>UP – systems and culture</a:t>
            </a:r>
          </a:p>
          <a:p>
            <a:r>
              <a:rPr lang="en-US" sz="3200" dirty="0"/>
              <a:t>DOWN – leading small teams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20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8AA4A7-2BB4-7842-9945-AFC5A537D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625A0F2-62FC-D641-859A-5241C47DBC26}"/>
              </a:ext>
            </a:extLst>
          </p:cNvPr>
          <p:cNvSpPr txBox="1">
            <a:spLocks/>
          </p:cNvSpPr>
          <p:nvPr/>
        </p:nvSpPr>
        <p:spPr>
          <a:xfrm>
            <a:off x="1524000" y="5407742"/>
            <a:ext cx="9144000" cy="145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chivo Black" panose="020B0A03020202020B04" pitchFamily="34" charset="77"/>
              </a:rPr>
              <a:t>STRATEGIC OVERVIEW</a:t>
            </a:r>
          </a:p>
          <a:p>
            <a:r>
              <a:rPr lang="en-US" dirty="0">
                <a:solidFill>
                  <a:schemeClr val="bg1"/>
                </a:solidFill>
                <a:latin typeface="Calibre" panose="020B0503030202060203" pitchFamily="34" charset="77"/>
              </a:rPr>
              <a:t>February 2020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A59924-A466-3048-AB7B-53F664F2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6947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chivo Black" panose="020B0503020202020B04" pitchFamily="34" charset="77"/>
              </a:rPr>
              <a:t>Reframing gaps as opportunities</a:t>
            </a:r>
            <a:endParaRPr lang="en-AU" sz="5400" b="1" dirty="0">
              <a:solidFill>
                <a:schemeClr val="bg1"/>
              </a:solidFill>
              <a:latin typeface="Archivo Black" panose="020B0503020202020B04" pitchFamily="34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C14C953-43F0-004E-9FC8-6ACD4E43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662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To be continued……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1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50798-55F6-2348-B82F-6C61713D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5BFA0-5009-D445-BE7B-179DCD22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49"/>
            <a:ext cx="10515600" cy="143338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chivo Black" panose="020B0503020202020B04" pitchFamily="34" charset="77"/>
              </a:rPr>
              <a:t>What is leadership?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605B-E865-844E-B4F8-3C952F81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935"/>
            <a:ext cx="10515600" cy="4101028"/>
          </a:xfrm>
        </p:spPr>
        <p:txBody>
          <a:bodyPr>
            <a:normAutofit/>
          </a:bodyPr>
          <a:lstStyle/>
          <a:p>
            <a:r>
              <a:rPr lang="en-US" sz="3200" dirty="0"/>
              <a:t>We are talking about frontline leaders</a:t>
            </a:r>
          </a:p>
          <a:p>
            <a:r>
              <a:rPr lang="en-US" sz="3200" dirty="0"/>
              <a:t>Definitions hinge on debates about influence</a:t>
            </a:r>
          </a:p>
          <a:p>
            <a:r>
              <a:rPr lang="en-US" sz="3200" dirty="0"/>
              <a:t>Trend – from ‘directing’ to ‘being authentic’</a:t>
            </a:r>
          </a:p>
        </p:txBody>
      </p:sp>
    </p:spTree>
    <p:extLst>
      <p:ext uri="{BB962C8B-B14F-4D97-AF65-F5344CB8AC3E}">
        <p14:creationId xmlns:p14="http://schemas.microsoft.com/office/powerpoint/2010/main" val="136054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50798-55F6-2348-B82F-6C61713D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5BFA0-5009-D445-BE7B-179DCD22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92"/>
            <a:ext cx="10888362" cy="14457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chivo Black" panose="020B0503020202020B04" pitchFamily="34" charset="77"/>
              </a:rPr>
              <a:t>Themes of authentic (psychologically safe)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605B-E865-844E-B4F8-3C952F81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649"/>
            <a:ext cx="10515600" cy="4076314"/>
          </a:xfrm>
        </p:spPr>
        <p:txBody>
          <a:bodyPr>
            <a:normAutofit/>
          </a:bodyPr>
          <a:lstStyle/>
          <a:p>
            <a:pPr lvl="0"/>
            <a:r>
              <a:rPr lang="en-AU" sz="3200" dirty="0"/>
              <a:t>Open communication</a:t>
            </a:r>
          </a:p>
          <a:p>
            <a:pPr lvl="0"/>
            <a:r>
              <a:rPr lang="en-AU" sz="3200" dirty="0"/>
              <a:t>Give autonomy and flexibility to worker</a:t>
            </a:r>
            <a:endParaRPr lang="en-AU" sz="3200" u="none" strike="noStrike" dirty="0">
              <a:effectLst/>
            </a:endParaRPr>
          </a:p>
          <a:p>
            <a:pPr lvl="0"/>
            <a:r>
              <a:rPr lang="en-AU" sz="3200" dirty="0"/>
              <a:t>High EQ</a:t>
            </a:r>
            <a:endParaRPr lang="en-AU" sz="3200" u="none" strike="noStrike" dirty="0">
              <a:effectLst/>
            </a:endParaRPr>
          </a:p>
          <a:p>
            <a:pPr lvl="0"/>
            <a:r>
              <a:rPr lang="en-AU" sz="3200" dirty="0"/>
              <a:t>Be a role model</a:t>
            </a:r>
            <a:endParaRPr lang="en-AU" sz="3200" u="none" strike="noStrike" dirty="0">
              <a:effectLst/>
            </a:endParaRPr>
          </a:p>
          <a:p>
            <a:pPr lvl="0"/>
            <a:r>
              <a:rPr lang="en-AU" sz="3200" dirty="0"/>
              <a:t>Commit time, money and effort.</a:t>
            </a:r>
            <a:endParaRPr lang="en-AU" sz="320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416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50798-55F6-2348-B82F-6C61713D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9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5BFA0-5009-D445-BE7B-179DCD22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92"/>
            <a:ext cx="10888362" cy="14457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chivo Black" panose="020B0503020202020B04" pitchFamily="34" charset="77"/>
              </a:rPr>
              <a:t>Meta-influences on shift to authentic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605B-E865-844E-B4F8-3C952F81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649"/>
            <a:ext cx="10515600" cy="4076314"/>
          </a:xfrm>
        </p:spPr>
        <p:txBody>
          <a:bodyPr>
            <a:normAutofit/>
          </a:bodyPr>
          <a:lstStyle/>
          <a:p>
            <a:r>
              <a:rPr lang="en-US" sz="3200" dirty="0"/>
              <a:t>Positive Psychology</a:t>
            </a:r>
          </a:p>
          <a:p>
            <a:r>
              <a:rPr lang="en-US" sz="3200" dirty="0"/>
              <a:t>VUCCA world (volatile, uncertain, complex, chaotic and ambiguous)</a:t>
            </a:r>
          </a:p>
          <a:p>
            <a:r>
              <a:rPr lang="en-US" sz="3200" dirty="0" err="1"/>
              <a:t>Individualisation</a:t>
            </a:r>
            <a:endParaRPr lang="en-US" sz="3200" dirty="0"/>
          </a:p>
          <a:p>
            <a:r>
              <a:rPr lang="en-US" sz="3200" dirty="0"/>
              <a:t>Human rights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79235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50798-55F6-2348-B82F-6C61713D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5BFA0-5009-D445-BE7B-179DCD22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49"/>
            <a:ext cx="10515600" cy="143338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chivo Black" panose="020B0503020202020B04" pitchFamily="34" charset="77"/>
              </a:rPr>
              <a:t>Academic Best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605B-E865-844E-B4F8-3C952F81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7081"/>
            <a:ext cx="10515600" cy="4101028"/>
          </a:xfrm>
        </p:spPr>
        <p:txBody>
          <a:bodyPr>
            <a:normAutofit/>
          </a:bodyPr>
          <a:lstStyle/>
          <a:p>
            <a:r>
              <a:rPr lang="en-AU" sz="2000" dirty="0"/>
              <a:t>Inspire positive emotions</a:t>
            </a:r>
          </a:p>
          <a:p>
            <a:r>
              <a:rPr lang="en-AU" sz="2000" dirty="0"/>
              <a:t>Create an organisational culture of authenticity </a:t>
            </a:r>
          </a:p>
          <a:p>
            <a:r>
              <a:rPr lang="en-AU" sz="2000" dirty="0"/>
              <a:t>Encouraging autonomy and initiative</a:t>
            </a:r>
          </a:p>
          <a:p>
            <a:r>
              <a:rPr lang="en-AU" sz="2000" dirty="0"/>
              <a:t>Flexible working arrangements with regular time outs and job variety </a:t>
            </a:r>
          </a:p>
          <a:p>
            <a:r>
              <a:rPr lang="en-AU" sz="2000" dirty="0"/>
              <a:t>Hire the right people for the right jobs</a:t>
            </a:r>
          </a:p>
          <a:p>
            <a:r>
              <a:rPr lang="en-AU" sz="2000" dirty="0"/>
              <a:t>Encourage reflective practice</a:t>
            </a:r>
          </a:p>
          <a:p>
            <a:r>
              <a:rPr lang="en-AU" sz="2000" dirty="0"/>
              <a:t>Breaks</a:t>
            </a:r>
          </a:p>
          <a:p>
            <a:r>
              <a:rPr lang="en-AU" sz="2000" dirty="0"/>
              <a:t>Support professional </a:t>
            </a:r>
            <a:r>
              <a:rPr lang="en-AU" sz="2000" dirty="0" err="1"/>
              <a:t>anand</a:t>
            </a:r>
            <a:r>
              <a:rPr lang="en-AU" sz="2000" dirty="0"/>
              <a:t> time outs to </a:t>
            </a:r>
            <a:r>
              <a:rPr lang="en-AU" sz="2000" dirty="0" err="1"/>
              <a:t>replenishd</a:t>
            </a:r>
            <a:r>
              <a:rPr lang="en-AU" sz="2000" dirty="0"/>
              <a:t> career development</a:t>
            </a:r>
          </a:p>
          <a:p>
            <a:r>
              <a:rPr lang="en-AU" sz="2000" dirty="0"/>
              <a:t>Offer rewards and staff recognition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D3883A-E4E6-EE48-A858-D11C10378EAC}"/>
              </a:ext>
            </a:extLst>
          </p:cNvPr>
          <p:cNvSpPr/>
          <p:nvPr/>
        </p:nvSpPr>
        <p:spPr>
          <a:xfrm>
            <a:off x="838200" y="6024428"/>
            <a:ext cx="7267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accent3"/>
                </a:solidFill>
              </a:rPr>
              <a:t>Coates, D. &amp; Howe, D. 2015, ‘Combatting Staff Burnout in Mental Health: Key Managerial and Leadership Tasks that are Fundamental to Staff Wellbeing and Retention’, </a:t>
            </a:r>
            <a:r>
              <a:rPr lang="en-AU" sz="1200" i="1" dirty="0">
                <a:solidFill>
                  <a:schemeClr val="accent3"/>
                </a:solidFill>
              </a:rPr>
              <a:t>Asia Pacific Journal of Health Management</a:t>
            </a:r>
            <a:r>
              <a:rPr lang="en-AU" sz="1200" dirty="0">
                <a:solidFill>
                  <a:schemeClr val="accent3"/>
                </a:solidFill>
              </a:rPr>
              <a:t>, vol. 10, no. 2.</a:t>
            </a:r>
          </a:p>
          <a:p>
            <a:r>
              <a:rPr lang="en-AU" sz="1200" dirty="0">
                <a:solidFill>
                  <a:schemeClr val="accent3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1836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50798-55F6-2348-B82F-6C61713D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5BFA0-5009-D445-BE7B-179DCD22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92"/>
            <a:ext cx="10888362" cy="14457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chivo Black" panose="020B0503020202020B04" pitchFamily="34" charset="77"/>
              </a:rPr>
              <a:t>Applied Best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605B-E865-844E-B4F8-3C952F81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649"/>
            <a:ext cx="10515600" cy="4076314"/>
          </a:xfrm>
        </p:spPr>
        <p:txBody>
          <a:bodyPr>
            <a:normAutofit/>
          </a:bodyPr>
          <a:lstStyle/>
          <a:p>
            <a:r>
              <a:rPr lang="en-US" sz="3200" dirty="0"/>
              <a:t>Toolkits -  WorkWell, Heads Up, Queensland WorkSafe</a:t>
            </a:r>
          </a:p>
          <a:p>
            <a:r>
              <a:rPr lang="en-US" sz="3200" dirty="0"/>
              <a:t>Frameworks, Charters, Guidelines – ‘Leading the Way’, ‘Beyond Blue Good Practice Guidelines’ etc..</a:t>
            </a:r>
          </a:p>
        </p:txBody>
      </p:sp>
    </p:spTree>
    <p:extLst>
      <p:ext uri="{BB962C8B-B14F-4D97-AF65-F5344CB8AC3E}">
        <p14:creationId xmlns:p14="http://schemas.microsoft.com/office/powerpoint/2010/main" val="94273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8AA4A7-2BB4-7842-9945-AFC5A537D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625A0F2-62FC-D641-859A-5241C47DBC26}"/>
              </a:ext>
            </a:extLst>
          </p:cNvPr>
          <p:cNvSpPr txBox="1">
            <a:spLocks/>
          </p:cNvSpPr>
          <p:nvPr/>
        </p:nvSpPr>
        <p:spPr>
          <a:xfrm>
            <a:off x="1524000" y="5407742"/>
            <a:ext cx="9144000" cy="145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chivo Black" panose="020B0A03020202020B04" pitchFamily="34" charset="77"/>
              </a:rPr>
              <a:t>STRATEGIC OVERVIEW</a:t>
            </a:r>
          </a:p>
          <a:p>
            <a:r>
              <a:rPr lang="en-US" dirty="0">
                <a:solidFill>
                  <a:schemeClr val="bg1"/>
                </a:solidFill>
                <a:latin typeface="Calibre" panose="020B0503030202060203" pitchFamily="34" charset="77"/>
              </a:rPr>
              <a:t>February 2020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A59924-A466-3048-AB7B-53F664F2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6947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chivo Black" panose="020B0503020202020B04" pitchFamily="34" charset="77"/>
              </a:rPr>
              <a:t>Innovations in Best practice</a:t>
            </a:r>
            <a:endParaRPr lang="en-AU" sz="5400" b="1" dirty="0">
              <a:solidFill>
                <a:schemeClr val="bg1"/>
              </a:solidFill>
              <a:latin typeface="Archivo Black" panose="020B0503020202020B04" pitchFamily="34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C14C953-43F0-004E-9FC8-6ACD4E43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662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Leader </a:t>
            </a:r>
            <a:r>
              <a:rPr lang="en-US" sz="3200" dirty="0" err="1">
                <a:solidFill>
                  <a:schemeClr val="bg1"/>
                </a:solidFill>
              </a:rPr>
              <a:t>Leader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First Responders Retreat</a:t>
            </a:r>
          </a:p>
        </p:txBody>
      </p:sp>
    </p:spTree>
    <p:extLst>
      <p:ext uri="{BB962C8B-B14F-4D97-AF65-F5344CB8AC3E}">
        <p14:creationId xmlns:p14="http://schemas.microsoft.com/office/powerpoint/2010/main" val="237002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50798-55F6-2348-B82F-6C61713D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5BFA0-5009-D445-BE7B-179DCD22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92"/>
            <a:ext cx="10888362" cy="14457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chivo Black" panose="020B0503020202020B04" pitchFamily="34" charset="77"/>
              </a:rPr>
              <a:t>Leader </a:t>
            </a:r>
            <a:r>
              <a:rPr lang="en-US" sz="3600" b="1" dirty="0" err="1">
                <a:solidFill>
                  <a:schemeClr val="bg1"/>
                </a:solidFill>
                <a:latin typeface="Archivo Black" panose="020B0503020202020B04" pitchFamily="34" charset="77"/>
              </a:rPr>
              <a:t>Leader</a:t>
            </a:r>
            <a:r>
              <a:rPr lang="en-US" sz="3600" b="1" dirty="0">
                <a:solidFill>
                  <a:schemeClr val="bg1"/>
                </a:solidFill>
                <a:latin typeface="Archivo Black" panose="020B0503020202020B04" pitchFamily="34" charset="77"/>
              </a:rPr>
              <a:t> (intent-based leadership)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605B-E865-844E-B4F8-3C952F81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649"/>
            <a:ext cx="10515600" cy="4076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Push power and responsibility for decisions down to workers.  </a:t>
            </a:r>
          </a:p>
          <a:p>
            <a:pPr marL="0" indent="0">
              <a:buNone/>
            </a:pPr>
            <a:r>
              <a:rPr lang="en-US" sz="3200" dirty="0"/>
              <a:t>Is based on four pillars:</a:t>
            </a:r>
          </a:p>
          <a:p>
            <a:pPr lvl="2"/>
            <a:r>
              <a:rPr lang="en-US" sz="2800" dirty="0"/>
              <a:t>CONTROL</a:t>
            </a:r>
          </a:p>
          <a:p>
            <a:pPr lvl="2"/>
            <a:r>
              <a:rPr lang="en-US" sz="2800" dirty="0"/>
              <a:t>COMPETENCE</a:t>
            </a:r>
          </a:p>
          <a:p>
            <a:pPr lvl="2"/>
            <a:r>
              <a:rPr lang="en-US" sz="2800" dirty="0"/>
              <a:t>CLARITY</a:t>
            </a:r>
          </a:p>
          <a:p>
            <a:pPr lvl="2"/>
            <a:r>
              <a:rPr lang="en-US" sz="2800" dirty="0"/>
              <a:t>COURAGE</a:t>
            </a:r>
          </a:p>
        </p:txBody>
      </p:sp>
    </p:spTree>
    <p:extLst>
      <p:ext uri="{BB962C8B-B14F-4D97-AF65-F5344CB8AC3E}">
        <p14:creationId xmlns:p14="http://schemas.microsoft.com/office/powerpoint/2010/main" val="80477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50798-55F6-2348-B82F-6C61713D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5BFA0-5009-D445-BE7B-179DCD22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92"/>
            <a:ext cx="10888362" cy="14457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chivo Black" panose="020B0503020202020B04" pitchFamily="34" charset="77"/>
              </a:rPr>
              <a:t>First Responder Resiliency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605B-E865-844E-B4F8-3C952F81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649"/>
            <a:ext cx="10515600" cy="4076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3 day, 4 night wilderness retreat that gives first responders:</a:t>
            </a:r>
          </a:p>
          <a:p>
            <a:r>
              <a:rPr lang="en-US" sz="3200" dirty="0"/>
              <a:t>Information</a:t>
            </a:r>
          </a:p>
          <a:p>
            <a:r>
              <a:rPr lang="en-US" sz="3200" dirty="0"/>
              <a:t>Tools</a:t>
            </a:r>
          </a:p>
          <a:p>
            <a:r>
              <a:rPr lang="en-US" sz="3200" dirty="0"/>
              <a:t>Support</a:t>
            </a:r>
          </a:p>
          <a:p>
            <a:r>
              <a:rPr lang="en-US" sz="3200" dirty="0"/>
              <a:t>Social connection</a:t>
            </a:r>
          </a:p>
          <a:p>
            <a:r>
              <a:rPr lang="en-US" sz="3200" dirty="0"/>
              <a:t>Space for reflection</a:t>
            </a:r>
          </a:p>
          <a:p>
            <a:r>
              <a:rPr lang="en-US" sz="3200" dirty="0"/>
              <a:t>Time out for health and restoration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4329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543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Archivo Black</vt:lpstr>
      <vt:lpstr>Arial</vt:lpstr>
      <vt:lpstr>Calibre</vt:lpstr>
      <vt:lpstr>Calibri</vt:lpstr>
      <vt:lpstr>Calibri Light</vt:lpstr>
      <vt:lpstr>Office Theme</vt:lpstr>
      <vt:lpstr>Leadership Scan  and Gap Analysis</vt:lpstr>
      <vt:lpstr>What is leadership?</vt:lpstr>
      <vt:lpstr>Themes of authentic (psychologically safe) leadership</vt:lpstr>
      <vt:lpstr>Meta-influences on shift to authentic leadership</vt:lpstr>
      <vt:lpstr>Academic Best Practice</vt:lpstr>
      <vt:lpstr>Applied Best Practice</vt:lpstr>
      <vt:lpstr>Innovations in Best practice</vt:lpstr>
      <vt:lpstr>Leader Leader (intent-based leadership)</vt:lpstr>
      <vt:lpstr>First Responder Resiliency program</vt:lpstr>
      <vt:lpstr>Agency Activities</vt:lpstr>
      <vt:lpstr>Questions asked:</vt:lpstr>
      <vt:lpstr>Professional Development and support for leaders</vt:lpstr>
      <vt:lpstr>Selection and Promotion</vt:lpstr>
      <vt:lpstr>Measuring and Evaluation</vt:lpstr>
      <vt:lpstr>Gaps </vt:lpstr>
      <vt:lpstr>Between best and agency practice</vt:lpstr>
      <vt:lpstr>From our conversations (agency input)</vt:lpstr>
      <vt:lpstr>Reframing gaps as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Wilson</dc:creator>
  <cp:lastModifiedBy>WorkWell ESF</cp:lastModifiedBy>
  <cp:revision>17</cp:revision>
  <dcterms:created xsi:type="dcterms:W3CDTF">2020-02-24T04:08:48Z</dcterms:created>
  <dcterms:modified xsi:type="dcterms:W3CDTF">2021-04-20T09:20:17Z</dcterms:modified>
</cp:coreProperties>
</file>